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2"/>
  </p:notesMasterIdLst>
  <p:sldIdLst>
    <p:sldId id="263" r:id="rId4"/>
    <p:sldId id="265" r:id="rId5"/>
    <p:sldId id="267" r:id="rId6"/>
    <p:sldId id="271" r:id="rId7"/>
    <p:sldId id="275" r:id="rId8"/>
    <p:sldId id="276" r:id="rId9"/>
    <p:sldId id="273" r:id="rId10"/>
    <p:sldId id="264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FAEF"/>
    <a:srgbClr val="8DE7F3"/>
    <a:srgbClr val="99FFCC"/>
    <a:srgbClr val="66FFCC"/>
    <a:srgbClr val="66FFFF"/>
    <a:srgbClr val="00FFFF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9" autoAdjust="0"/>
    <p:restoredTop sz="94637"/>
  </p:normalViewPr>
  <p:slideViewPr>
    <p:cSldViewPr>
      <p:cViewPr varScale="1">
        <p:scale>
          <a:sx n="125" d="100"/>
          <a:sy n="125" d="100"/>
        </p:scale>
        <p:origin x="784" y="16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EEC18-10DF-435B-B331-CD91AE1CC048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6A47FA-AAA4-44F7-8B3E-5350D540AD1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DA38092-B060-460B-8F53-49EBB7DCB5EA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2EF1FBC-1726-4107-98DA-6CD4CE471DA5}" type="slidenum">
              <a:rPr lang="en-US"/>
              <a:pPr/>
              <a:t>8</a:t>
            </a:fld>
            <a:endParaRPr lang="en-US" dirty="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7766-EE83-6B47-B8BE-8EE3AAC51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49515-F497-2444-B49A-F9A94DAD1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597AC-E20E-1C41-A5C8-C5EC03A90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77F8D-4F93-3949-ABCD-A825B1653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B6739-9DA0-D444-A054-01260E0E6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330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D407D-FADC-0845-966D-EA36C9B6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3D34-5A93-CE49-9917-75512040B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D5190-938F-064E-85E8-748E1A0C3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5C4F4-0C79-2A4C-8063-3EF4DD1B8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544E3-59F5-EB4C-A2BA-28495D71F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9904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15BB1-E668-6741-A89C-25398DD1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1EF85-25C2-EA4B-9DBF-BA2E7678B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949-34F8-0944-B5FB-EFEE96384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16B68-4BBA-6A4A-A7C5-718CAD7CB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95111-496B-9944-BD88-EA00A5E3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54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0673-5E5D-514B-87DB-576AF7631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3192B-F777-E64B-A123-06AB715A5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6D4C4-260C-F84C-BD2F-AD1FC82D6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E3047-55E0-4449-8E76-8C539B60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60D906-33B3-3F4F-9144-824E33EB5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2714A-403F-5741-A6D0-37D56E7A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3093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20D9-F7FD-D643-B017-3F399D2F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1B00C-36AC-A343-9094-E682A1031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5A293-7866-8F41-A677-BDF04CAB4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094EA8-CD9D-1F44-9F58-67D7C93E9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B329B1-B688-F74E-95F5-392D7A36C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30139-C22E-5A42-AE48-25AB3AE1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50FD1-598C-5643-A48B-A154C1F17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CE09E-EB86-DB43-99A2-E82A451E9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6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0F2C-9027-3B41-BB50-19B3C21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B1BB3B-8099-0645-B8C3-B7D784342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8574A-050F-8943-A129-B884A1A0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BA5CF-3B00-244D-BCEE-C3AF8A1BB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866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70E2E-72B0-2243-8BCA-7DA74EEDF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10855A-E60D-0343-BDF5-D93F5AA9E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2A2E6-64B0-D843-BB36-4A980117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511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37901-1CDE-734D-A22B-9B365F87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97D2-C79F-E848-BCF9-7F1CA96EA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8CC65-82EB-C04B-AA49-8B3FEDF49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4A363-124A-2145-9209-1BA4E935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C60AE-4C6F-3347-9B8C-A10C14FC0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4B8E8-8FF3-9947-A6A1-092E045BC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51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B3A-1467-C341-955C-A4A544BB2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DB8D2-07F9-2E48-826B-8811FF0589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96549C-67F1-A24D-90AB-D6461B2F6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E2005-93B8-3C49-807B-8C32BE17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11201-EB94-A54C-9BC0-AA8D3AA55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DA7AE-D62C-094C-9AF6-68905178F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585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E4958-6259-A94B-A418-692DBE50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E50AB-1AC5-E741-A184-736982879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B405C-2AA1-EF40-B4BB-91EDD8AE2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CDC4E-A863-BE43-BF42-9C47D9EB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5B506-956A-3B42-B647-8E7AA4E1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438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AE414-4627-2648-B86F-195B7E4E4E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75604-2F75-AB45-AD22-59E987736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88A13-BC2C-AE43-9A11-8BF761F3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CE581-DC68-4C48-93BF-941C497C7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32B25-3BE1-D44D-B4BF-145479462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1569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116013" y="3543300"/>
            <a:ext cx="6697662" cy="563166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116013" y="4137423"/>
            <a:ext cx="6697662" cy="377428"/>
          </a:xfrm>
        </p:spPr>
        <p:txBody>
          <a:bodyPr/>
          <a:lstStyle>
            <a:lvl1pPr marL="0" indent="0" algn="ctr">
              <a:buFontTx/>
              <a:buNone/>
              <a:defRPr sz="2400" b="1"/>
            </a:lvl1pPr>
          </a:lstStyle>
          <a:p>
            <a:r>
              <a:rPr lang="en-US"/>
              <a:t>Click to edit Master subtitle style</a:t>
            </a:r>
            <a:endParaRPr lang="ru-RU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6375" y="789385"/>
            <a:ext cx="3200400" cy="35087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9175" y="789385"/>
            <a:ext cx="3200400" cy="35087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91275" y="86917"/>
            <a:ext cx="1638300" cy="42112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6375" y="86917"/>
            <a:ext cx="4762500" cy="4211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D2023-264B-4DD1-9222-6D9B5D41BD6F}" type="datetimeFigureOut">
              <a:rPr lang="en-US" smtClean="0"/>
              <a:pPr/>
              <a:t>6/20/21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564EB-8C32-4B28-848D-9953259524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BDE68-C6FF-7443-A10C-6BAF1287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75C60-ABAC-3243-BE08-FB4458895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C3C8A-6173-C940-8F8F-705B2956B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7718F-0BA0-754C-9012-4227FEDC6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2A0A3-12ED-7942-9A7E-09B570720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47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63713" y="87313"/>
            <a:ext cx="6048375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76375" y="788988"/>
            <a:ext cx="6553200" cy="3509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/>
              <a:t>Click to edit Master text styles</a:t>
            </a:r>
          </a:p>
          <a:p>
            <a:pPr lvl="2"/>
            <a:r>
              <a:rPr lang="ru-RU"/>
              <a:t>Fifth level</a:t>
            </a:r>
          </a:p>
          <a:p>
            <a:pPr lvl="1"/>
            <a:r>
              <a:rPr lang="ru-RU"/>
              <a:t>Second level</a:t>
            </a:r>
          </a:p>
          <a:p>
            <a:pPr lvl="0"/>
            <a:r>
              <a:rPr lang="ru-RU"/>
              <a:t>Third level</a:t>
            </a:r>
          </a:p>
          <a:p>
            <a:pPr lvl="1"/>
            <a:r>
              <a:rPr lang="ru-RU"/>
              <a:t>Fourth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bg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pic>
        <p:nvPicPr>
          <p:cNvPr id="1026" name="Picture 2" descr="C:\Users\Admin\Downloads\pngwing.com (49).png"/>
          <p:cNvPicPr>
            <a:picLocks noChangeAspect="1" noChangeArrowheads="1"/>
          </p:cNvPicPr>
          <p:nvPr/>
        </p:nvPicPr>
        <p:blipFill>
          <a:blip r:embed="rId2"/>
          <a:srcRect l="2119" r="1477"/>
          <a:stretch>
            <a:fillRect/>
          </a:stretch>
        </p:blipFill>
        <p:spPr bwMode="auto">
          <a:xfrm>
            <a:off x="4495800" y="1808704"/>
            <a:ext cx="4648199" cy="3334795"/>
          </a:xfrm>
          <a:prstGeom prst="rect">
            <a:avLst/>
          </a:prstGeom>
          <a:noFill/>
        </p:spPr>
      </p:pic>
      <p:pic>
        <p:nvPicPr>
          <p:cNvPr id="1027" name="Picture 3" descr="C:\Users\Admin\Downloads\pngwing.com (50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038350"/>
            <a:ext cx="4537659" cy="3105150"/>
          </a:xfrm>
          <a:prstGeom prst="rect">
            <a:avLst/>
          </a:prstGeom>
          <a:noFill/>
        </p:spPr>
      </p:pic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0" y="209550"/>
            <a:ext cx="914400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B050"/>
                </a:solidFill>
                <a:latin typeface="Colonna MT" pitchFamily="82" charset="0"/>
              </a:rPr>
              <a:t>Urban life and Rural life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819150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rgbClr val="00B050"/>
                </a:solidFill>
                <a:latin typeface="Aharoni" pitchFamily="2" charset="-79"/>
                <a:cs typeface="Aharoni" pitchFamily="2" charset="-79"/>
              </a:rPr>
              <a:t>By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112395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1219170" fontAlgn="auto" latinLnBrk="1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3600" dirty="0">
                <a:solidFill>
                  <a:srgbClr val="92D050"/>
                </a:solidFill>
                <a:latin typeface="Colonna MT" pitchFamily="82" charset="0"/>
                <a:ea typeface="Arial Unicode MS"/>
              </a:rPr>
              <a:t>Pa</a:t>
            </a:r>
            <a:r>
              <a:rPr lang="en-US" sz="3600" dirty="0">
                <a:solidFill>
                  <a:srgbClr val="68B9B2"/>
                </a:solidFill>
                <a:latin typeface="Colonna MT" pitchFamily="82" charset="0"/>
                <a:ea typeface="Arial Unicode MS"/>
              </a:rPr>
              <a:t>wa</a:t>
            </a:r>
            <a:r>
              <a:rPr lang="en-US" sz="3600" dirty="0">
                <a:solidFill>
                  <a:schemeClr val="accent5"/>
                </a:solidFill>
                <a:latin typeface="Colonna MT" pitchFamily="82" charset="0"/>
                <a:ea typeface="Arial Unicode MS"/>
              </a:rPr>
              <a:t>n</a:t>
            </a:r>
            <a:r>
              <a:rPr lang="en-US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Colonna MT" pitchFamily="82" charset="0"/>
                <a:ea typeface="Arial Unicode MS"/>
              </a:rPr>
              <a:t> </a:t>
            </a:r>
            <a:r>
              <a:rPr lang="en-US" sz="3600" dirty="0">
                <a:solidFill>
                  <a:schemeClr val="accent5"/>
                </a:solidFill>
                <a:latin typeface="Colonna MT" pitchFamily="82" charset="0"/>
                <a:ea typeface="Arial Unicode MS"/>
              </a:rPr>
              <a:t>M</a:t>
            </a:r>
            <a:r>
              <a:rPr lang="en-US" sz="3600" dirty="0">
                <a:solidFill>
                  <a:schemeClr val="tx2">
                    <a:lumMod val="60000"/>
                    <a:lumOff val="40000"/>
                  </a:schemeClr>
                </a:solidFill>
                <a:latin typeface="Colonna MT" pitchFamily="82" charset="0"/>
                <a:ea typeface="Arial Unicode MS"/>
              </a:rPr>
              <a:t>ah</a:t>
            </a:r>
            <a:r>
              <a:rPr lang="en-US" sz="3600" dirty="0">
                <a:solidFill>
                  <a:schemeClr val="accent5">
                    <a:lumMod val="75000"/>
                  </a:schemeClr>
                </a:solidFill>
                <a:latin typeface="Colonna MT" pitchFamily="82" charset="0"/>
                <a:ea typeface="Arial Unicode MS"/>
              </a:rPr>
              <a:t>ad</a:t>
            </a:r>
            <a:r>
              <a:rPr lang="en-US" sz="3600" dirty="0">
                <a:solidFill>
                  <a:srgbClr val="DA9997"/>
                </a:solidFill>
                <a:latin typeface="Colonna MT" pitchFamily="82" charset="0"/>
                <a:ea typeface="Arial Unicode MS"/>
              </a:rPr>
              <a:t>u</a:t>
            </a:r>
            <a:r>
              <a:rPr lang="en-US" sz="3600" dirty="0">
                <a:solidFill>
                  <a:prstClr val="black">
                    <a:lumMod val="75000"/>
                    <a:lumOff val="25000"/>
                  </a:prstClr>
                </a:solidFill>
                <a:latin typeface="Colonna MT" pitchFamily="82" charset="0"/>
                <a:ea typeface="Arial Unicode MS"/>
              </a:rPr>
              <a:t> </a:t>
            </a:r>
            <a:r>
              <a:rPr lang="en-US" sz="3600" dirty="0">
                <a:solidFill>
                  <a:srgbClr val="DA9997"/>
                </a:solidFill>
                <a:latin typeface="Colonna MT" pitchFamily="82" charset="0"/>
                <a:ea typeface="Arial Unicode MS"/>
              </a:rPr>
              <a:t>S</a:t>
            </a:r>
            <a:r>
              <a:rPr lang="en-US" sz="3600" dirty="0">
                <a:solidFill>
                  <a:srgbClr val="F8B2A4"/>
                </a:solidFill>
                <a:latin typeface="Colonna MT" pitchFamily="82" charset="0"/>
                <a:ea typeface="Arial Unicode MS"/>
              </a:rPr>
              <a:t>ar</a:t>
            </a:r>
            <a:r>
              <a:rPr lang="en-US" sz="3600" dirty="0">
                <a:solidFill>
                  <a:srgbClr val="A69FA3"/>
                </a:solidFill>
                <a:latin typeface="Colonna MT" pitchFamily="82" charset="0"/>
                <a:ea typeface="Arial Unicode MS"/>
              </a:rPr>
              <a:t>ul</a:t>
            </a:r>
            <a:r>
              <a:rPr lang="en-US" sz="3600" dirty="0">
                <a:solidFill>
                  <a:srgbClr val="1F497D">
                    <a:lumMod val="60000"/>
                    <a:lumOff val="40000"/>
                  </a:srgbClr>
                </a:solidFill>
                <a:latin typeface="Colonna MT" pitchFamily="82" charset="0"/>
                <a:ea typeface="Arial Unicode MS"/>
              </a:rPr>
              <a:t>e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581150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>
                <a:solidFill>
                  <a:srgbClr val="92D050"/>
                </a:solidFill>
              </a:rPr>
              <a:t>Class: FYBCA(sci)</a:t>
            </a:r>
          </a:p>
        </p:txBody>
      </p:sp>
      <p:pic>
        <p:nvPicPr>
          <p:cNvPr id="1029" name="Picture 5" descr="C:\Users\Admin\Downloads\pngwing.com (52)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124200" y="2190750"/>
            <a:ext cx="3352800" cy="295275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098" name="Rectangle 5"/>
          <p:cNvSpPr>
            <a:spLocks noChangeArrowheads="1"/>
          </p:cNvSpPr>
          <p:nvPr/>
        </p:nvSpPr>
        <p:spPr bwMode="auto">
          <a:xfrm>
            <a:off x="0" y="0"/>
            <a:ext cx="91440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rgbClr val="002060"/>
                </a:solidFill>
                <a:latin typeface="Comic Sans MS" pitchFamily="66" charset="0"/>
              </a:rPr>
              <a:t>Introduction</a:t>
            </a:r>
            <a:r>
              <a:rPr lang="en-US" sz="4400" dirty="0"/>
              <a:t> 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66750"/>
            <a:ext cx="9144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5400" b="1" dirty="0">
                <a:solidFill>
                  <a:schemeClr val="tx2"/>
                </a:solidFill>
                <a:latin typeface="Colonna MT" pitchFamily="82" charset="0"/>
              </a:rPr>
              <a:t>What is society?</a:t>
            </a:r>
          </a:p>
        </p:txBody>
      </p:sp>
      <p:sp>
        <p:nvSpPr>
          <p:cNvPr id="8" name="Rectangle 7"/>
          <p:cNvSpPr/>
          <p:nvPr/>
        </p:nvSpPr>
        <p:spPr>
          <a:xfrm>
            <a:off x="685800" y="2190750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 group of people living together in an ordered community .</a:t>
            </a:r>
          </a:p>
          <a:p>
            <a:pPr>
              <a:defRPr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Origin of human society 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Rural Society</a:t>
            </a:r>
          </a:p>
          <a:p>
            <a:pPr lvl="1">
              <a:buFont typeface="Arial" pitchFamily="34" charset="0"/>
              <a:buChar char="•"/>
              <a:defRPr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Urban society</a:t>
            </a:r>
          </a:p>
        </p:txBody>
      </p:sp>
      <p:pic>
        <p:nvPicPr>
          <p:cNvPr id="1026" name="Picture 2" descr="C:\Users\Admin\Downloads\pngwing.com (56).png"/>
          <p:cNvPicPr>
            <a:picLocks noChangeAspect="1" noChangeArrowheads="1"/>
          </p:cNvPicPr>
          <p:nvPr/>
        </p:nvPicPr>
        <p:blipFill>
          <a:blip r:embed="rId3"/>
          <a:srcRect t="13793" b="13301"/>
          <a:stretch>
            <a:fillRect/>
          </a:stretch>
        </p:blipFill>
        <p:spPr bwMode="auto">
          <a:xfrm>
            <a:off x="4800600" y="1976883"/>
            <a:ext cx="4343400" cy="316661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solidFill>
            <a:srgbClr val="86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pic>
        <p:nvPicPr>
          <p:cNvPr id="1026" name="Picture 2" descr="C:\Users\Admin\Downloads\pngwing.com (61).png"/>
          <p:cNvPicPr>
            <a:picLocks noChangeAspect="1" noChangeArrowheads="1"/>
          </p:cNvPicPr>
          <p:nvPr/>
        </p:nvPicPr>
        <p:blipFill>
          <a:blip r:embed="rId2"/>
          <a:srcRect t="16766" b="4192"/>
          <a:stretch>
            <a:fillRect/>
          </a:stretch>
        </p:blipFill>
        <p:spPr bwMode="auto">
          <a:xfrm>
            <a:off x="0" y="2266950"/>
            <a:ext cx="9144000" cy="2876550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1676400" y="666750"/>
            <a:ext cx="620553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Technological developments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Industrial Revolution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Increased trading interaction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Emergence of port cities as trading hubs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tx2"/>
                </a:solidFill>
              </a:rPr>
              <a:t>Demographic expansion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70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srgbClr val="00B050"/>
                </a:solidFill>
                <a:latin typeface="Comic Sans MS" pitchFamily="66" charset="0"/>
              </a:rPr>
              <a:t>Origin of Urban Society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/>
          <p:cNvSpPr/>
          <p:nvPr/>
        </p:nvSpPr>
        <p:spPr>
          <a:xfrm>
            <a:off x="0" y="133350"/>
            <a:ext cx="9144000" cy="70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srgbClr val="00B050"/>
                </a:solidFill>
                <a:latin typeface="Comic Sans MS" pitchFamily="66" charset="0"/>
              </a:rPr>
              <a:t>Origin of Rural Society </a:t>
            </a:r>
          </a:p>
        </p:txBody>
      </p:sp>
      <p:pic>
        <p:nvPicPr>
          <p:cNvPr id="2050" name="Picture 2" descr="C:\Users\Admin\Downloads\pngwing.com (58).png"/>
          <p:cNvPicPr>
            <a:picLocks noChangeAspect="1" noChangeArrowheads="1"/>
          </p:cNvPicPr>
          <p:nvPr/>
        </p:nvPicPr>
        <p:blipFill>
          <a:blip r:embed="rId2"/>
          <a:srcRect t="47121"/>
          <a:stretch>
            <a:fillRect/>
          </a:stretch>
        </p:blipFill>
        <p:spPr bwMode="auto">
          <a:xfrm>
            <a:off x="0" y="2724150"/>
            <a:ext cx="9144000" cy="2419350"/>
          </a:xfrm>
          <a:prstGeom prst="rect">
            <a:avLst/>
          </a:prstGeom>
          <a:noFill/>
        </p:spPr>
      </p:pic>
      <p:sp>
        <p:nvSpPr>
          <p:cNvPr id="2" name="Rectangle 1"/>
          <p:cNvSpPr/>
          <p:nvPr/>
        </p:nvSpPr>
        <p:spPr>
          <a:xfrm>
            <a:off x="1752600" y="971550"/>
            <a:ext cx="67056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rgbClr val="FF9900"/>
                </a:solidFill>
              </a:rPr>
              <a:t>Domestication of animals and agriculture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rgbClr val="FF9900"/>
                </a:solidFill>
              </a:rPr>
              <a:t>Began around 20,000 BC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rgbClr val="FF9900"/>
                </a:solidFill>
              </a:rPr>
              <a:t>Early human settlements emerged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rgbClr val="FF9900"/>
                </a:solidFill>
              </a:rPr>
              <a:t>Indus Valley Civilization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pic>
        <p:nvPicPr>
          <p:cNvPr id="3074" name="Picture 2" descr="C:\Users\Admin\Downloads\pngwing.com (64).png"/>
          <p:cNvPicPr>
            <a:picLocks noChangeAspect="1" noChangeArrowheads="1"/>
          </p:cNvPicPr>
          <p:nvPr/>
        </p:nvPicPr>
        <p:blipFill>
          <a:blip r:embed="rId2"/>
          <a:srcRect l="6667" r="18385" b="24443"/>
          <a:stretch>
            <a:fillRect/>
          </a:stretch>
        </p:blipFill>
        <p:spPr bwMode="auto">
          <a:xfrm>
            <a:off x="0" y="1989634"/>
            <a:ext cx="6019800" cy="3153866"/>
          </a:xfrm>
          <a:prstGeom prst="rect">
            <a:avLst/>
          </a:prstGeom>
          <a:noFill/>
        </p:spPr>
      </p:pic>
      <p:pic>
        <p:nvPicPr>
          <p:cNvPr id="3" name="Picture 2" descr="C:\Users\Admin\Downloads\pngwing.com (63)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00600" y="2628650"/>
            <a:ext cx="4343400" cy="2514849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0" y="133350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3200" dirty="0">
                <a:solidFill>
                  <a:schemeClr val="tx2"/>
                </a:solidFill>
                <a:latin typeface="Comic Sans MS" pitchFamily="66" charset="0"/>
              </a:rPr>
              <a:t>Difference b/w Urban and Rural Life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66750"/>
            <a:ext cx="9144000" cy="70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Comic Sans MS" pitchFamily="66" charset="0"/>
              </a:rPr>
              <a:t>Environment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533400" y="1200150"/>
            <a:ext cx="3124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chemeClr val="tx2"/>
                </a:solidFill>
              </a:rPr>
              <a:t>      </a:t>
            </a:r>
            <a:endParaRPr lang="en-US" sz="2400" dirty="0">
              <a:solidFill>
                <a:schemeClr val="tx2"/>
              </a:solidFill>
            </a:endParaRP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Close contact with nature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More influenced by natural phenomenon </a:t>
            </a:r>
          </a:p>
        </p:txBody>
      </p:sp>
      <p:sp>
        <p:nvSpPr>
          <p:cNvPr id="8" name="Rectangle 7"/>
          <p:cNvSpPr/>
          <p:nvPr/>
        </p:nvSpPr>
        <p:spPr>
          <a:xfrm>
            <a:off x="914400" y="1276350"/>
            <a:ext cx="19118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44546A"/>
                </a:solidFill>
              </a:rPr>
              <a:t>Rural Society 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5300663" y="1200150"/>
            <a:ext cx="384333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1" dirty="0">
                <a:solidFill>
                  <a:schemeClr val="tx2"/>
                </a:solidFill>
              </a:rPr>
              <a:t>      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rain, heat, drought etc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 Isolated from nature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Human control over environment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More polluted environment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5867400" y="1200150"/>
            <a:ext cx="20356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44546A"/>
                </a:solidFill>
              </a:rPr>
              <a:t>Urban Society 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pic>
        <p:nvPicPr>
          <p:cNvPr id="4098" name="Picture 2" descr="C:\Users\Admin\Downloads\pngwing.com (65).png"/>
          <p:cNvPicPr>
            <a:picLocks noChangeAspect="1" noChangeArrowheads="1"/>
          </p:cNvPicPr>
          <p:nvPr/>
        </p:nvPicPr>
        <p:blipFill>
          <a:blip r:embed="rId2" cstate="print"/>
          <a:srcRect l="4249" r="13598" b="2315"/>
          <a:stretch>
            <a:fillRect/>
          </a:stretch>
        </p:blipFill>
        <p:spPr bwMode="auto">
          <a:xfrm>
            <a:off x="0" y="2156460"/>
            <a:ext cx="4648200" cy="2987040"/>
          </a:xfrm>
          <a:prstGeom prst="rect">
            <a:avLst/>
          </a:prstGeom>
          <a:noFill/>
        </p:spPr>
      </p:pic>
      <p:pic>
        <p:nvPicPr>
          <p:cNvPr id="4" name="Picture 2" descr="C:\Users\Admin\Downloads\pngwing.com (57).png"/>
          <p:cNvPicPr>
            <a:picLocks noChangeAspect="1" noChangeArrowheads="1"/>
          </p:cNvPicPr>
          <p:nvPr/>
        </p:nvPicPr>
        <p:blipFill>
          <a:blip r:embed="rId3"/>
          <a:srcRect l="16123" r="9917" b="16870"/>
          <a:stretch>
            <a:fillRect/>
          </a:stretch>
        </p:blipFill>
        <p:spPr bwMode="auto">
          <a:xfrm>
            <a:off x="4648200" y="2800350"/>
            <a:ext cx="4495800" cy="234315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1123950"/>
            <a:ext cx="4648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Small community size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150-200 households per community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Population in thousands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Low density of population Urban Society </a:t>
            </a:r>
          </a:p>
        </p:txBody>
      </p:sp>
      <p:sp>
        <p:nvSpPr>
          <p:cNvPr id="6" name="Rectangle 5"/>
          <p:cNvSpPr/>
          <p:nvPr/>
        </p:nvSpPr>
        <p:spPr>
          <a:xfrm>
            <a:off x="5334000" y="1123950"/>
            <a:ext cx="35814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rgbClr val="1F497D"/>
                </a:solidFill>
              </a:rPr>
              <a:t>Very large community </a:t>
            </a:r>
          </a:p>
          <a:p>
            <a:pPr lvl="0"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rgbClr val="1F497D"/>
                </a:solidFill>
              </a:rPr>
              <a:t>Thousands of households </a:t>
            </a:r>
          </a:p>
          <a:p>
            <a:pPr lvl="0"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rgbClr val="1F497D"/>
                </a:solidFill>
              </a:rPr>
              <a:t>Population in Millions </a:t>
            </a:r>
          </a:p>
          <a:p>
            <a:pPr lvl="0"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rgbClr val="1F497D"/>
                </a:solidFill>
              </a:rPr>
              <a:t>High population density</a:t>
            </a:r>
          </a:p>
        </p:txBody>
      </p:sp>
      <p:sp>
        <p:nvSpPr>
          <p:cNvPr id="7" name="Rectangle 6"/>
          <p:cNvSpPr/>
          <p:nvPr/>
        </p:nvSpPr>
        <p:spPr>
          <a:xfrm>
            <a:off x="533400" y="742950"/>
            <a:ext cx="2318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tx2"/>
                </a:solidFill>
                <a:latin typeface="Comic Sans MS" pitchFamily="66" charset="0"/>
              </a:rPr>
              <a:t>Rural Society </a:t>
            </a:r>
          </a:p>
        </p:txBody>
      </p:sp>
      <p:sp>
        <p:nvSpPr>
          <p:cNvPr id="8" name="Rectangle 7"/>
          <p:cNvSpPr/>
          <p:nvPr/>
        </p:nvSpPr>
        <p:spPr>
          <a:xfrm>
            <a:off x="5791200" y="742950"/>
            <a:ext cx="24465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tx2"/>
                </a:solidFill>
                <a:latin typeface="Comic Sans MS" pitchFamily="66" charset="0"/>
              </a:rPr>
              <a:t>Urban Society 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111264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Comic Sans MS" pitchFamily="66" charset="0"/>
              </a:rPr>
              <a:t>Population</a:t>
            </a:r>
            <a:endParaRPr lang="en-US" sz="4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rallelogram 1025">
            <a:extLst>
              <a:ext uri="{FF2B5EF4-FFF2-40B4-BE49-F238E27FC236}">
                <a16:creationId xmlns:a16="http://schemas.microsoft.com/office/drawing/2014/main" id="{94F179FD-8C83-0642-AC39-55060EB10C64}"/>
              </a:ext>
            </a:extLst>
          </p:cNvPr>
          <p:cNvSpPr/>
          <p:nvPr/>
        </p:nvSpPr>
        <p:spPr>
          <a:xfrm flipH="1">
            <a:off x="-13648" y="0"/>
            <a:ext cx="9157648" cy="5143500"/>
          </a:xfrm>
          <a:custGeom>
            <a:avLst/>
            <a:gdLst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5521293 w 10413242"/>
              <a:gd name="connsiteY3" fmla="*/ 6858000 h 6858000"/>
              <a:gd name="connsiteX4" fmla="*/ 0 w 10413242"/>
              <a:gd name="connsiteY4" fmla="*/ 6858000 h 6858000"/>
              <a:gd name="connsiteX0" fmla="*/ 0 w 10413242"/>
              <a:gd name="connsiteY0" fmla="*/ 6858000 h 6858000"/>
              <a:gd name="connsiteX1" fmla="*/ 4891949 w 10413242"/>
              <a:gd name="connsiteY1" fmla="*/ 0 h 6858000"/>
              <a:gd name="connsiteX2" fmla="*/ 10413242 w 10413242"/>
              <a:gd name="connsiteY2" fmla="*/ 0 h 6858000"/>
              <a:gd name="connsiteX3" fmla="*/ 10393544 w 10413242"/>
              <a:gd name="connsiteY3" fmla="*/ 6858000 h 6858000"/>
              <a:gd name="connsiteX4" fmla="*/ 0 w 10413242"/>
              <a:gd name="connsiteY4" fmla="*/ 6858000 h 6858000"/>
              <a:gd name="connsiteX0" fmla="*/ 0 w 9130352"/>
              <a:gd name="connsiteY0" fmla="*/ 6871648 h 6871648"/>
              <a:gd name="connsiteX1" fmla="*/ 3609059 w 9130352"/>
              <a:gd name="connsiteY1" fmla="*/ 0 h 6871648"/>
              <a:gd name="connsiteX2" fmla="*/ 9130352 w 9130352"/>
              <a:gd name="connsiteY2" fmla="*/ 0 h 6871648"/>
              <a:gd name="connsiteX3" fmla="*/ 9110654 w 9130352"/>
              <a:gd name="connsiteY3" fmla="*/ 6858000 h 6871648"/>
              <a:gd name="connsiteX4" fmla="*/ 0 w 9130352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19668 w 9139366"/>
              <a:gd name="connsiteY3" fmla="*/ 6858000 h 6871648"/>
              <a:gd name="connsiteX4" fmla="*/ 9014 w 9139366"/>
              <a:gd name="connsiteY4" fmla="*/ 6871648 h 6871648"/>
              <a:gd name="connsiteX0" fmla="*/ 9014 w 9139366"/>
              <a:gd name="connsiteY0" fmla="*/ 6871648 h 6871648"/>
              <a:gd name="connsiteX1" fmla="*/ 0 w 9139366"/>
              <a:gd name="connsiteY1" fmla="*/ 0 h 6871648"/>
              <a:gd name="connsiteX2" fmla="*/ 9139366 w 9139366"/>
              <a:gd name="connsiteY2" fmla="*/ 0 h 6871648"/>
              <a:gd name="connsiteX3" fmla="*/ 9129898 w 9139366"/>
              <a:gd name="connsiteY3" fmla="*/ 6871624 h 6871648"/>
              <a:gd name="connsiteX4" fmla="*/ 9014 w 9139366"/>
              <a:gd name="connsiteY4" fmla="*/ 6871648 h 6871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9366" h="6871648">
                <a:moveTo>
                  <a:pt x="9014" y="6871648"/>
                </a:moveTo>
                <a:cubicBezTo>
                  <a:pt x="6009" y="4581099"/>
                  <a:pt x="3005" y="2290549"/>
                  <a:pt x="0" y="0"/>
                </a:cubicBezTo>
                <a:lnTo>
                  <a:pt x="9139366" y="0"/>
                </a:lnTo>
                <a:lnTo>
                  <a:pt x="9129898" y="6871624"/>
                </a:lnTo>
                <a:lnTo>
                  <a:pt x="9014" y="6871648"/>
                </a:lnTo>
                <a:close/>
              </a:path>
            </a:pathLst>
          </a:custGeom>
          <a:gradFill flip="none" rotWithShape="1">
            <a:gsLst>
              <a:gs pos="0">
                <a:srgbClr val="00B0F0">
                  <a:tint val="66000"/>
                  <a:satMod val="160000"/>
                </a:srgbClr>
              </a:gs>
              <a:gs pos="50000">
                <a:srgbClr val="00B0F0">
                  <a:tint val="44500"/>
                  <a:satMod val="160000"/>
                </a:srgbClr>
              </a:gs>
              <a:gs pos="100000">
                <a:srgbClr val="00B0F0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pic>
        <p:nvPicPr>
          <p:cNvPr id="3074" name="Picture 2" descr="C:\Users\Admin\Downloads\pngwing.com (59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48200" y="1965169"/>
            <a:ext cx="4495800" cy="3178331"/>
          </a:xfrm>
          <a:prstGeom prst="rect">
            <a:avLst/>
          </a:prstGeom>
          <a:noFill/>
        </p:spPr>
      </p:pic>
      <p:pic>
        <p:nvPicPr>
          <p:cNvPr id="5122" name="Picture 2" descr="C:\Users\Admin\Downloads\pngwing.com (66).png"/>
          <p:cNvPicPr>
            <a:picLocks noChangeAspect="1" noChangeArrowheads="1"/>
          </p:cNvPicPr>
          <p:nvPr/>
        </p:nvPicPr>
        <p:blipFill>
          <a:blip r:embed="rId3" cstate="print"/>
          <a:srcRect l="4918"/>
          <a:stretch>
            <a:fillRect/>
          </a:stretch>
        </p:blipFill>
        <p:spPr bwMode="auto">
          <a:xfrm>
            <a:off x="0" y="2012741"/>
            <a:ext cx="4648200" cy="3130759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5029200" y="1251287"/>
            <a:ext cx="41148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Agriculture is the primary occupation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Labor intensive manual work more prevalent Urban Society 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1276350"/>
            <a:ext cx="3962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Wide range of occupational choices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</a:rPr>
              <a:t>Services industry and technology assistance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33350"/>
            <a:ext cx="9143999" cy="70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dirty="0">
                <a:solidFill>
                  <a:schemeClr val="tx2"/>
                </a:solidFill>
                <a:latin typeface="Comic Sans MS" pitchFamily="66" charset="0"/>
              </a:rPr>
              <a:t>Occupations</a:t>
            </a:r>
          </a:p>
        </p:txBody>
      </p:sp>
      <p:sp>
        <p:nvSpPr>
          <p:cNvPr id="7" name="Rectangle 6"/>
          <p:cNvSpPr/>
          <p:nvPr/>
        </p:nvSpPr>
        <p:spPr>
          <a:xfrm>
            <a:off x="6019800" y="814685"/>
            <a:ext cx="2318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tx2"/>
                </a:solidFill>
                <a:latin typeface="Comic Sans MS" pitchFamily="66" charset="0"/>
              </a:rPr>
              <a:t>Rural Society 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200" y="819150"/>
            <a:ext cx="24465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b="1" dirty="0">
                <a:solidFill>
                  <a:schemeClr val="tx2"/>
                </a:solidFill>
                <a:latin typeface="Comic Sans MS" pitchFamily="66" charset="0"/>
              </a:rPr>
              <a:t>Urban Society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4038600" y="1581150"/>
            <a:ext cx="3316934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7200" b="1" dirty="0">
                <a:solidFill>
                  <a:srgbClr val="000000"/>
                </a:solidFill>
                <a:latin typeface="Lucida Calligraphy" pitchFamily="66" charset="0"/>
              </a:rPr>
              <a:t>Thank</a:t>
            </a:r>
          </a:p>
        </p:txBody>
      </p:sp>
      <p:sp>
        <p:nvSpPr>
          <p:cNvPr id="3" name="Rectangle 2"/>
          <p:cNvSpPr/>
          <p:nvPr/>
        </p:nvSpPr>
        <p:spPr>
          <a:xfrm>
            <a:off x="6096000" y="2571750"/>
            <a:ext cx="212429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7200" b="1" dirty="0">
                <a:solidFill>
                  <a:srgbClr val="CC6600"/>
                </a:solidFill>
                <a:latin typeface="Lucida Calligraphy" pitchFamily="66" charset="0"/>
              </a:rPr>
              <a:t>Y</a:t>
            </a:r>
            <a:r>
              <a:rPr lang="en-US" sz="7200" b="1" dirty="0">
                <a:solidFill>
                  <a:srgbClr val="FF9933"/>
                </a:solidFill>
                <a:latin typeface="Lucida Calligraphy" pitchFamily="66" charset="0"/>
              </a:rPr>
              <a:t>o</a:t>
            </a:r>
            <a:r>
              <a:rPr lang="en-US" sz="7200" b="1" dirty="0">
                <a:solidFill>
                  <a:srgbClr val="FF9900"/>
                </a:solidFill>
                <a:latin typeface="Lucida Calligraphy" pitchFamily="66" charset="0"/>
              </a:rPr>
              <a:t>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Question19_Rural life and Urban life">
  <a:themeElements>
    <a:clrScheme name="template 13">
      <a:dk1>
        <a:srgbClr val="4D4D4D"/>
      </a:dk1>
      <a:lt1>
        <a:srgbClr val="FFFFFF"/>
      </a:lt1>
      <a:dk2>
        <a:srgbClr val="4D4D4D"/>
      </a:dk2>
      <a:lt2>
        <a:srgbClr val="777777"/>
      </a:lt2>
      <a:accent1>
        <a:srgbClr val="969696"/>
      </a:accent1>
      <a:accent2>
        <a:srgbClr val="C0C0C0"/>
      </a:accent2>
      <a:accent3>
        <a:srgbClr val="FFFFFF"/>
      </a:accent3>
      <a:accent4>
        <a:srgbClr val="404040"/>
      </a:accent4>
      <a:accent5>
        <a:srgbClr val="C9C9C9"/>
      </a:accent5>
      <a:accent6>
        <a:srgbClr val="AEAEAE"/>
      </a:accent6>
      <a:hlink>
        <a:srgbClr val="CC0000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303030"/>
        </a:lt2>
        <a:accent1>
          <a:srgbClr val="C6714B"/>
        </a:accent1>
        <a:accent2>
          <a:srgbClr val="7FC3C3"/>
        </a:accent2>
        <a:accent3>
          <a:srgbClr val="FFFFFF"/>
        </a:accent3>
        <a:accent4>
          <a:srgbClr val="404040"/>
        </a:accent4>
        <a:accent5>
          <a:srgbClr val="DFBBB1"/>
        </a:accent5>
        <a:accent6>
          <a:srgbClr val="72B0B0"/>
        </a:accent6>
        <a:hlink>
          <a:srgbClr val="5D5D5D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292929"/>
        </a:lt2>
        <a:accent1>
          <a:srgbClr val="4D4D4D"/>
        </a:accent1>
        <a:accent2>
          <a:srgbClr val="5F5F5F"/>
        </a:accent2>
        <a:accent3>
          <a:srgbClr val="FFFFFF"/>
        </a:accent3>
        <a:accent4>
          <a:srgbClr val="404040"/>
        </a:accent4>
        <a:accent5>
          <a:srgbClr val="B2B2B2"/>
        </a:accent5>
        <a:accent6>
          <a:srgbClr val="555555"/>
        </a:accent6>
        <a:hlink>
          <a:srgbClr val="96969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777777"/>
        </a:lt2>
        <a:accent1>
          <a:srgbClr val="969696"/>
        </a:accent1>
        <a:accent2>
          <a:srgbClr val="C0C0C0"/>
        </a:accent2>
        <a:accent3>
          <a:srgbClr val="FFFFFF"/>
        </a:accent3>
        <a:accent4>
          <a:srgbClr val="404040"/>
        </a:accent4>
        <a:accent5>
          <a:srgbClr val="C9C9C9"/>
        </a:accent5>
        <a:accent6>
          <a:srgbClr val="AEAEAE"/>
        </a:accent6>
        <a:hlink>
          <a:srgbClr val="CC000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</TotalTime>
  <Words>186</Words>
  <Application>Microsoft Macintosh PowerPoint</Application>
  <PresentationFormat>On-screen Show (16:9)</PresentationFormat>
  <Paragraphs>55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Aharoni</vt:lpstr>
      <vt:lpstr>Arial</vt:lpstr>
      <vt:lpstr>Calibri</vt:lpstr>
      <vt:lpstr>Calibri Light</vt:lpstr>
      <vt:lpstr>Colonna MT</vt:lpstr>
      <vt:lpstr>Comic Sans MS</vt:lpstr>
      <vt:lpstr>Lucida Calligraphy</vt:lpstr>
      <vt:lpstr>Office Theme</vt:lpstr>
      <vt:lpstr>1_Office Theme</vt:lpstr>
      <vt:lpstr>Question19_Rural life and Urban life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Arjun Sarule</cp:lastModifiedBy>
  <cp:revision>49</cp:revision>
  <dcterms:created xsi:type="dcterms:W3CDTF">2021-01-08T07:12:02Z</dcterms:created>
  <dcterms:modified xsi:type="dcterms:W3CDTF">2021-06-20T08:27:42Z</dcterms:modified>
</cp:coreProperties>
</file>

<file path=docProps/thumbnail.jpeg>
</file>